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3" r:id="rId5"/>
    <p:sldId id="260" r:id="rId6"/>
    <p:sldId id="261" r:id="rId7"/>
    <p:sldId id="262" r:id="rId8"/>
    <p:sldId id="264" r:id="rId9"/>
    <p:sldId id="265" r:id="rId10"/>
    <p:sldId id="266" r:id="rId11"/>
    <p:sldId id="298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ba Maliha" initials="AM" lastIdx="1" clrIdx="0">
    <p:extLst>
      <p:ext uri="{19B8F6BF-5375-455C-9EA6-DF929625EA0E}">
        <p15:presenceInfo xmlns:p15="http://schemas.microsoft.com/office/powerpoint/2012/main" userId="ff8a262237cbc4d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7-10T19:21:50.058" idx="1">
    <p:pos x="7680" y="1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tif>
</file>

<file path=ppt/media/image15.tif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ABECBF-1139-432D-BDB2-55713EC9B9C8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613B4-2ED7-410A-8B1D-837C3126C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24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613B4-2ED7-410A-8B1D-837C3126CA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177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CA1AA-02E1-424A-8231-5B1B141A562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9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A3EC-6BBB-57A8-DC21-E8593D4D9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3DD78-48DD-FDCA-0A5D-447E05A34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63763-9617-F9C2-B294-1827C702A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EE56D-44BA-52F5-1EA6-BCB1E4E57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27BC0-EA05-9683-330C-78F91CF5C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61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16C1-C2E6-855C-38DA-C90F80323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C2CF3-D727-F48C-63D5-B5B1E851F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8589B-2B6B-57B7-6B93-C56662AAC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4126C-BB59-493D-B0E5-F424811AE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03B8B-87C4-BBE8-8F4E-3507D7408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51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949557-C2F0-B438-1FCA-BF864B7043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3F51C5-AECF-E771-8623-7D711CDC2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AC5FD-EAF5-4E5A-523C-4E06D3A6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322E-22E0-5DDA-A4ED-E33C500D3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6AB03-5624-46B9-85ED-850D8141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88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EE73-4816-E6F1-6193-6B9D46B5E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6A2A-636F-6C4A-1930-9267A5690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58D77-9489-3E51-5E1B-258542A8C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C5471-D9FB-6A95-9301-D25B56679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D68E-5765-736B-1E21-73444308A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75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5987-ED7B-C940-450B-3A5B17966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E009D-4EDC-C021-075E-EED77F2D8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0B0F1-9FB6-42E9-345F-BC1F4037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3C0CA-C204-793F-3C46-916ABB6BC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7DD4E-015B-DB19-7833-C48B7E9B8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39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20B40-D50F-40C9-1CC2-7F56687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BC512-8B10-7B18-5D9D-1C1F1D2A5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6E6B4-2A6F-536C-FFC4-7301B8826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9F7044-A815-1AC5-01BF-4107D666B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32E2E-8A50-F0D3-96BB-FC7D2265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CBF3A-C1B2-E68E-4667-1F609CD6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5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2CDD3-CC47-1C99-F091-05DF5D247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060FD-F41C-A3D8-AB36-AFB9BFA2F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E673F-9E64-3C40-DBE2-3B8C41A48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56FE75-3189-F4CF-A1D2-689BC6C59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6D74E-BADE-74B6-7638-E1B96D71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63F106-C54C-FEE3-6A8A-FB28EBC7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67992D-CD02-EC3B-61DA-B1C153AC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381EBC-1AA6-FB62-86F9-D0C246FF2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8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05284-181F-2466-801B-C2EB540B0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3D3F77-C509-BDA9-D62C-EACA8AB2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085343-F065-F92E-A6C3-F1F520B27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9FC25F-59F2-7D3F-BDF2-C92B6CF27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46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B54474-906F-F275-6F00-CF04B69A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AAA0F5-9CDF-C0E1-DC48-F2693C73E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BF189-8586-AC8F-0505-7F9465CBA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6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97DBB-3AEC-4D7B-8766-0340A2ECC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A2C22-8C11-FF0B-6921-B1242364D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F8D105-8062-637C-8F28-AAB3458D6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4CEBD-9E1F-78E4-CAAC-A6F875A2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3F53D-6AC6-B732-2A67-266BF7EC7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3B8D6-90DA-A068-83CA-C88CD6FCB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55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5E6D-C224-C4D1-B6E5-6DABB3212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831535-393E-16FC-CE94-68A1F8C392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DA03D-B971-1A05-9593-DF43B4868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BE406-2320-1654-A84C-310732371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CDDC4-C7F1-1AAC-A521-58D1ACC1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493DD-45A9-3ADB-A3DA-F58835142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3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CC6CD1-065A-93E1-D6A7-5CEFBF229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415EA-8AD8-D99B-7611-38DC39EF4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E31B0-0FB2-70E7-6978-5560AB8ED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4BF5-2F5E-488C-A702-BC5A7DBDA221}" type="datetimeFigureOut">
              <a:rPr lang="en-US" smtClean="0"/>
              <a:t>8/23/2025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DDAC8-AA8B-62C3-B30F-E741494B10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BE9E-9D8E-9D43-C5DB-D356426D3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7FBF1-C011-4E21-80AC-8A281D90E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6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tif"/><Relationship Id="rId4" Type="http://schemas.openxmlformats.org/officeDocument/2006/relationships/image" Target="../media/image14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BA454E-27D1-FFCC-7A2C-3F936932FF7D}"/>
              </a:ext>
            </a:extLst>
          </p:cNvPr>
          <p:cNvSpPr/>
          <p:nvPr/>
        </p:nvSpPr>
        <p:spPr>
          <a:xfrm>
            <a:off x="2651760" y="211016"/>
            <a:ext cx="6888480" cy="64711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Organ-specific miRNA sequence databases: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95386-6FEF-AEB3-2288-6E9338B118DB}"/>
              </a:ext>
            </a:extLst>
          </p:cNvPr>
          <p:cNvSpPr txBox="1"/>
          <p:nvPr/>
        </p:nvSpPr>
        <p:spPr>
          <a:xfrm>
            <a:off x="661182" y="1716258"/>
            <a:ext cx="505030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miRNA </a:t>
            </a:r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TissueAtlas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v3 (2025) :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Shows the expression pattern of a miRNA across different tissues, indicating where and how strongly it is expressed.</a:t>
            </a: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b="1" dirty="0">
                <a:solidFill>
                  <a:srgbClr val="002060"/>
                </a:solidFill>
              </a:rPr>
              <a:t> 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1D47E3-C0CB-2858-CEC3-B008E84BA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36" t="8001" r="32952" b="12410"/>
          <a:stretch>
            <a:fillRect/>
          </a:stretch>
        </p:blipFill>
        <p:spPr>
          <a:xfrm>
            <a:off x="6649331" y="1188494"/>
            <a:ext cx="3901438" cy="56695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41FF9B-5C44-B5E6-8F9D-01339A39F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8" t="90564" r="68234"/>
          <a:stretch>
            <a:fillRect/>
          </a:stretch>
        </p:blipFill>
        <p:spPr>
          <a:xfrm>
            <a:off x="10360854" y="2356339"/>
            <a:ext cx="1568549" cy="6471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F9D7AB-D5A7-CDBE-B0DC-A380647C699E}"/>
              </a:ext>
            </a:extLst>
          </p:cNvPr>
          <p:cNvSpPr/>
          <p:nvPr/>
        </p:nvSpPr>
        <p:spPr>
          <a:xfrm>
            <a:off x="661182" y="1674056"/>
            <a:ext cx="4360984" cy="5064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38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5493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D0177-B2E5-2954-722D-B0C4B1092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EEF78E-478D-9C80-8BBE-D6F706FC9C44}"/>
              </a:ext>
            </a:extLst>
          </p:cNvPr>
          <p:cNvSpPr txBox="1"/>
          <p:nvPr/>
        </p:nvSpPr>
        <p:spPr>
          <a:xfrm>
            <a:off x="5212390" y="5387150"/>
            <a:ext cx="12847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1600" b="1" dirty="0">
                <a:solidFill>
                  <a:srgbClr val="4472C4">
                    <a:lumMod val="50000"/>
                  </a:srgbClr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ARM (REV)</a:t>
            </a:r>
            <a:endParaRPr lang="en-UG" sz="1600" b="1" dirty="0">
              <a:solidFill>
                <a:srgbClr val="4472C4">
                  <a:lumMod val="50000"/>
                </a:srgbClr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91887C-30CA-EA90-69F7-79C7C244F27D}"/>
              </a:ext>
            </a:extLst>
          </p:cNvPr>
          <p:cNvCxnSpPr>
            <a:cxnSpLocks/>
          </p:cNvCxnSpPr>
          <p:nvPr/>
        </p:nvCxnSpPr>
        <p:spPr>
          <a:xfrm flipV="1">
            <a:off x="4509226" y="5640444"/>
            <a:ext cx="2783942" cy="52590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EA1CA94-568F-D72A-AAE0-9A8D1420DCED}"/>
              </a:ext>
            </a:extLst>
          </p:cNvPr>
          <p:cNvSpPr txBox="1"/>
          <p:nvPr/>
        </p:nvSpPr>
        <p:spPr>
          <a:xfrm>
            <a:off x="4867714" y="5509154"/>
            <a:ext cx="1942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GB" sz="3200" b="1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GB" sz="1600" b="1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Stem IIB (RRE)</a:t>
            </a:r>
            <a:endParaRPr lang="en-US" sz="3200" b="1" dirty="0">
              <a:solidFill>
                <a:srgbClr val="00206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6A1561-067C-B845-098B-34F7495EB6A1}"/>
              </a:ext>
            </a:extLst>
          </p:cNvPr>
          <p:cNvSpPr txBox="1"/>
          <p:nvPr/>
        </p:nvSpPr>
        <p:spPr>
          <a:xfrm>
            <a:off x="4601595" y="3141382"/>
            <a:ext cx="2790489" cy="338554"/>
          </a:xfrm>
          <a:prstGeom prst="rect">
            <a:avLst/>
          </a:prstGeom>
          <a:solidFill>
            <a:sysClr val="window" lastClr="FFFFFF"/>
          </a:solidFill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600" b="1" kern="0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ARM bound to Stem IIB</a:t>
            </a:r>
            <a:endParaRPr lang="en-US" sz="1600" b="1" kern="0" dirty="0">
              <a:solidFill>
                <a:srgbClr val="00206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077306-0DB0-9869-15A7-ACD63FCD207A}"/>
              </a:ext>
            </a:extLst>
          </p:cNvPr>
          <p:cNvSpPr txBox="1"/>
          <p:nvPr/>
        </p:nvSpPr>
        <p:spPr>
          <a:xfrm>
            <a:off x="0" y="-6861"/>
            <a:ext cx="12192000" cy="461665"/>
          </a:xfrm>
          <a:prstGeom prst="rect">
            <a:avLst/>
          </a:prstGeom>
          <a:gradFill flip="none" rotWithShape="1">
            <a:gsLst>
              <a:gs pos="0">
                <a:srgbClr val="7030A0">
                  <a:tint val="66000"/>
                  <a:satMod val="160000"/>
                </a:srgbClr>
              </a:gs>
              <a:gs pos="50000">
                <a:srgbClr val="7030A0">
                  <a:tint val="44500"/>
                  <a:satMod val="160000"/>
                </a:srgbClr>
              </a:gs>
              <a:gs pos="100000">
                <a:srgbClr val="7030A0">
                  <a:tint val="23500"/>
                  <a:satMod val="160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omic Sans MS" panose="030F0702030302020204" pitchFamily="66" charset="0"/>
                <a:cs typeface="Times New Roman" panose="02020603050405020304" pitchFamily="18" charset="0"/>
              </a:rPr>
              <a:t>HIV-1 REV-RRE Complex Formation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49B6B8-A660-F195-B334-F43C39A7FB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250" t="15899" r="596" b="7606"/>
          <a:stretch>
            <a:fillRect/>
          </a:stretch>
        </p:blipFill>
        <p:spPr>
          <a:xfrm>
            <a:off x="4219861" y="3543209"/>
            <a:ext cx="3264444" cy="1880379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A918064-7F4E-5D39-7051-34A01E062520}"/>
              </a:ext>
            </a:extLst>
          </p:cNvPr>
          <p:cNvCxnSpPr>
            <a:cxnSpLocks/>
          </p:cNvCxnSpPr>
          <p:nvPr/>
        </p:nvCxnSpPr>
        <p:spPr>
          <a:xfrm flipV="1">
            <a:off x="4510935" y="5119801"/>
            <a:ext cx="0" cy="55966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7311A75-ACEC-F79E-601D-7B59A5147092}"/>
              </a:ext>
            </a:extLst>
          </p:cNvPr>
          <p:cNvCxnSpPr>
            <a:cxnSpLocks/>
          </p:cNvCxnSpPr>
          <p:nvPr/>
        </p:nvCxnSpPr>
        <p:spPr>
          <a:xfrm flipV="1">
            <a:off x="7293168" y="5080780"/>
            <a:ext cx="0" cy="55966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A4E3774-318A-9D72-104A-A0071169BE27}"/>
              </a:ext>
            </a:extLst>
          </p:cNvPr>
          <p:cNvCxnSpPr>
            <a:cxnSpLocks/>
          </p:cNvCxnSpPr>
          <p:nvPr/>
        </p:nvCxnSpPr>
        <p:spPr>
          <a:xfrm>
            <a:off x="6081480" y="3543209"/>
            <a:ext cx="0" cy="3651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23764D15-63ED-8471-CB78-0F9250BD1332}"/>
              </a:ext>
            </a:extLst>
          </p:cNvPr>
          <p:cNvSpPr/>
          <p:nvPr/>
        </p:nvSpPr>
        <p:spPr>
          <a:xfrm>
            <a:off x="2074698" y="6297223"/>
            <a:ext cx="7844280" cy="370473"/>
          </a:xfrm>
          <a:prstGeom prst="rect">
            <a:avLst/>
          </a:prstGeom>
          <a:ln w="5715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Nuclear Export of </a:t>
            </a:r>
            <a:r>
              <a:rPr lang="en-US" sz="1600" b="1" dirty="0" err="1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Unspliced</a:t>
            </a:r>
            <a:r>
              <a:rPr lang="en-US" sz="1600" b="1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 and Partially Spliced Viral RNA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72719053-03D4-BCD3-7A6A-F2392BBB5637}"/>
              </a:ext>
            </a:extLst>
          </p:cNvPr>
          <p:cNvSpPr/>
          <p:nvPr/>
        </p:nvSpPr>
        <p:spPr>
          <a:xfrm rot="10800000">
            <a:off x="8695333" y="4955210"/>
            <a:ext cx="492369" cy="1185992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D377BF49-6C56-33E9-E9FB-23C512E5B790}"/>
              </a:ext>
            </a:extLst>
          </p:cNvPr>
          <p:cNvSpPr/>
          <p:nvPr/>
        </p:nvSpPr>
        <p:spPr>
          <a:xfrm rot="10800000">
            <a:off x="8753615" y="3307073"/>
            <a:ext cx="492369" cy="925219"/>
          </a:xfrm>
          <a:prstGeom prst="downArrow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2CD8CD-9134-7743-4223-0DDA2DC6A3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9" t="3425" r="22234" b="41023"/>
          <a:stretch>
            <a:fillRect/>
          </a:stretch>
        </p:blipFill>
        <p:spPr>
          <a:xfrm rot="14965823">
            <a:off x="3809640" y="965127"/>
            <a:ext cx="1616664" cy="10439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D1E391-31BA-FA64-A2E5-497F40CF57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4" t="16107" r="29282" b="7438"/>
          <a:stretch>
            <a:fillRect/>
          </a:stretch>
        </p:blipFill>
        <p:spPr>
          <a:xfrm>
            <a:off x="6432499" y="679031"/>
            <a:ext cx="1545394" cy="160893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A8359C9-A4D0-AD9D-02CE-200DA84D1E5C}"/>
              </a:ext>
            </a:extLst>
          </p:cNvPr>
          <p:cNvSpPr/>
          <p:nvPr/>
        </p:nvSpPr>
        <p:spPr>
          <a:xfrm>
            <a:off x="3902751" y="560777"/>
            <a:ext cx="1545394" cy="1765006"/>
          </a:xfrm>
          <a:prstGeom prst="rect">
            <a:avLst/>
          </a:prstGeom>
          <a:noFill/>
          <a:ln w="57150">
            <a:solidFill>
              <a:srgbClr val="9901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0A0CEC-01FD-C64A-CA32-14B4B475A8F3}"/>
              </a:ext>
            </a:extLst>
          </p:cNvPr>
          <p:cNvSpPr/>
          <p:nvPr/>
        </p:nvSpPr>
        <p:spPr>
          <a:xfrm>
            <a:off x="6461612" y="557144"/>
            <a:ext cx="1663113" cy="1795330"/>
          </a:xfrm>
          <a:prstGeom prst="rect">
            <a:avLst/>
          </a:prstGeom>
          <a:noFill/>
          <a:ln w="38100">
            <a:solidFill>
              <a:srgbClr val="00009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D07CEC-9E96-BDCF-9016-179574826492}"/>
              </a:ext>
            </a:extLst>
          </p:cNvPr>
          <p:cNvSpPr txBox="1"/>
          <p:nvPr/>
        </p:nvSpPr>
        <p:spPr>
          <a:xfrm>
            <a:off x="3951118" y="635582"/>
            <a:ext cx="666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1600" b="1" dirty="0">
                <a:solidFill>
                  <a:srgbClr val="C0000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REV</a:t>
            </a:r>
          </a:p>
          <a:p>
            <a:pPr defTabSz="457200"/>
            <a:endParaRPr lang="en-UG" sz="1600" b="1" dirty="0">
              <a:solidFill>
                <a:srgbClr val="4472C4">
                  <a:lumMod val="50000"/>
                </a:srgbClr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09E4D-1EB2-1D6E-C4F4-4BB162773211}"/>
              </a:ext>
            </a:extLst>
          </p:cNvPr>
          <p:cNvSpPr txBox="1"/>
          <p:nvPr/>
        </p:nvSpPr>
        <p:spPr>
          <a:xfrm>
            <a:off x="6497178" y="611935"/>
            <a:ext cx="6668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1600" b="1" dirty="0">
                <a:solidFill>
                  <a:srgbClr val="4472C4">
                    <a:lumMod val="50000"/>
                  </a:srgbClr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RRE</a:t>
            </a:r>
          </a:p>
          <a:p>
            <a:pPr defTabSz="457200"/>
            <a:endParaRPr lang="en-UG" sz="1600" b="1" dirty="0">
              <a:solidFill>
                <a:srgbClr val="4472C4">
                  <a:lumMod val="50000"/>
                </a:srgbClr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FF16418C-D0C3-DA02-9A2B-E6BCBC7D5DAC}"/>
              </a:ext>
            </a:extLst>
          </p:cNvPr>
          <p:cNvSpPr/>
          <p:nvPr/>
        </p:nvSpPr>
        <p:spPr>
          <a:xfrm rot="19002785">
            <a:off x="5228910" y="2403699"/>
            <a:ext cx="593089" cy="745339"/>
          </a:xfrm>
          <a:prstGeom prst="downArrow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E82509D7-A82E-1871-0D3A-9DA7A8798735}"/>
              </a:ext>
            </a:extLst>
          </p:cNvPr>
          <p:cNvSpPr/>
          <p:nvPr/>
        </p:nvSpPr>
        <p:spPr>
          <a:xfrm rot="2005221">
            <a:off x="5993212" y="2354624"/>
            <a:ext cx="593089" cy="737707"/>
          </a:xfrm>
          <a:prstGeom prst="downArrow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E5A44AE-3392-EE45-7D4A-3A9077B449BE}"/>
              </a:ext>
            </a:extLst>
          </p:cNvPr>
          <p:cNvCxnSpPr>
            <a:cxnSpLocks/>
          </p:cNvCxnSpPr>
          <p:nvPr/>
        </p:nvCxnSpPr>
        <p:spPr>
          <a:xfrm>
            <a:off x="5852083" y="5143999"/>
            <a:ext cx="0" cy="3651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Arrow: Down 33">
            <a:extLst>
              <a:ext uri="{FF2B5EF4-FFF2-40B4-BE49-F238E27FC236}">
                <a16:creationId xmlns:a16="http://schemas.microsoft.com/office/drawing/2014/main" id="{771462FE-AFFA-02FE-B5AB-B280924D2B41}"/>
              </a:ext>
            </a:extLst>
          </p:cNvPr>
          <p:cNvSpPr/>
          <p:nvPr/>
        </p:nvSpPr>
        <p:spPr>
          <a:xfrm>
            <a:off x="5794862" y="6020840"/>
            <a:ext cx="286618" cy="253917"/>
          </a:xfrm>
          <a:prstGeom prst="downArrow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D649F3D-A68B-CB38-D1CB-2AD7D7F691BA}"/>
              </a:ext>
            </a:extLst>
          </p:cNvPr>
          <p:cNvSpPr/>
          <p:nvPr/>
        </p:nvSpPr>
        <p:spPr>
          <a:xfrm>
            <a:off x="7484306" y="4357643"/>
            <a:ext cx="3172223" cy="55817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1E10144-346F-BDFF-F681-D966DB9CE517}"/>
              </a:ext>
            </a:extLst>
          </p:cNvPr>
          <p:cNvSpPr txBox="1"/>
          <p:nvPr/>
        </p:nvSpPr>
        <p:spPr>
          <a:xfrm>
            <a:off x="7591662" y="4421133"/>
            <a:ext cx="5803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57200">
              <a:defRPr/>
            </a:pPr>
            <a:r>
              <a:rPr lang="en-GB" b="1" kern="0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Blocking Rev-RRE Complex</a:t>
            </a:r>
            <a:endParaRPr lang="en-US" b="1" kern="0" dirty="0">
              <a:solidFill>
                <a:srgbClr val="00206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61DFDD6-295D-5542-0AD2-518631344AF7}"/>
              </a:ext>
            </a:extLst>
          </p:cNvPr>
          <p:cNvSpPr/>
          <p:nvPr/>
        </p:nvSpPr>
        <p:spPr>
          <a:xfrm>
            <a:off x="7753891" y="2478633"/>
            <a:ext cx="2580240" cy="68109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GB" sz="1600" b="1" kern="0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Terminate early       infectious cycle</a:t>
            </a:r>
            <a:endParaRPr lang="en-US" sz="1600" b="1" kern="0" dirty="0">
              <a:solidFill>
                <a:srgbClr val="00206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3F969FD-90F2-D5ED-FEAC-49DC631A1AD7}"/>
              </a:ext>
            </a:extLst>
          </p:cNvPr>
          <p:cNvCxnSpPr>
            <a:cxnSpLocks/>
          </p:cNvCxnSpPr>
          <p:nvPr/>
        </p:nvCxnSpPr>
        <p:spPr>
          <a:xfrm>
            <a:off x="4033910" y="3307072"/>
            <a:ext cx="43927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95B0AD2-A6EA-568F-33FE-2194B694F87A}"/>
              </a:ext>
            </a:extLst>
          </p:cNvPr>
          <p:cNvSpPr txBox="1"/>
          <p:nvPr/>
        </p:nvSpPr>
        <p:spPr>
          <a:xfrm>
            <a:off x="1789653" y="3048614"/>
            <a:ext cx="2113098" cy="584775"/>
          </a:xfrm>
          <a:prstGeom prst="rect">
            <a:avLst/>
          </a:prstGeom>
          <a:solidFill>
            <a:sysClr val="window" lastClr="FFFFFF"/>
          </a:solidFill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defTabSz="457200">
              <a:defRPr/>
            </a:pPr>
            <a:r>
              <a:rPr lang="en-GB" sz="1600" b="1" kern="0" dirty="0">
                <a:solidFill>
                  <a:srgbClr val="002060"/>
                </a:solidFill>
                <a:latin typeface="Comic Sans MS" panose="030F0702030302020204" pitchFamily="66" charset="0"/>
                <a:cs typeface="Times New Roman" panose="02020603050405020304" pitchFamily="18" charset="0"/>
              </a:rPr>
              <a:t>Viral Replication and Pathogenesis</a:t>
            </a:r>
            <a:endParaRPr lang="en-US" sz="1600" b="1" kern="0" dirty="0">
              <a:solidFill>
                <a:srgbClr val="002060"/>
              </a:solidFill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05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  <p:bldP spid="25" grpId="0" animBg="1"/>
      <p:bldP spid="36" grpId="0" animBg="1"/>
      <p:bldP spid="2" grpId="0" animBg="1"/>
      <p:bldP spid="4" grpId="0" animBg="1"/>
      <p:bldP spid="9" grpId="0" animBg="1"/>
      <p:bldP spid="13" grpId="0" animBg="1"/>
      <p:bldP spid="14" grpId="0"/>
      <p:bldP spid="15" grpId="0"/>
      <p:bldP spid="29" grpId="0" animBg="1"/>
      <p:bldP spid="31" grpId="0" animBg="1"/>
      <p:bldP spid="34" grpId="0" animBg="1"/>
      <p:bldP spid="35" grpId="0" animBg="1"/>
      <p:bldP spid="38" grpId="0"/>
      <p:bldP spid="39" grpId="0" animBg="1"/>
      <p:bldP spid="4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4D53C-16EA-15F9-8611-C0413FF7B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27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60B20-BDA6-CA95-CD01-65CA21B99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2554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9BF0E-329D-FF31-DAFD-64DF8AB80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369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47912-E6DB-3F60-562F-7C248A779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5EA116C-051F-CF2B-3439-22D0AF11D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154"/>
          <a:stretch>
            <a:fillRect/>
          </a:stretch>
        </p:blipFill>
        <p:spPr bwMode="auto">
          <a:xfrm>
            <a:off x="655666" y="323556"/>
            <a:ext cx="10594976" cy="599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40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B6DE62-29C1-F88A-4348-E8B50A825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8" r="25923" b="7261"/>
          <a:stretch>
            <a:fillRect/>
          </a:stretch>
        </p:blipFill>
        <p:spPr>
          <a:xfrm>
            <a:off x="1280160" y="629529"/>
            <a:ext cx="9031458" cy="5598942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DDD152E-CFD6-C96C-ACCB-7095C1C122C1}"/>
              </a:ext>
            </a:extLst>
          </p:cNvPr>
          <p:cNvSpPr/>
          <p:nvPr/>
        </p:nvSpPr>
        <p:spPr>
          <a:xfrm>
            <a:off x="1280159" y="3429000"/>
            <a:ext cx="1153551" cy="36927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12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06E8DB-CD4A-5407-35EF-CF50C58AF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00" t="12494" b="16291"/>
          <a:stretch>
            <a:fillRect/>
          </a:stretch>
        </p:blipFill>
        <p:spPr>
          <a:xfrm>
            <a:off x="1526346" y="0"/>
            <a:ext cx="8456925" cy="420623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CCA989-A9C2-E82A-6865-B51F67C54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3319825"/>
              </p:ext>
            </p:extLst>
          </p:nvPr>
        </p:nvGraphicFramePr>
        <p:xfrm>
          <a:off x="3126885" y="4206239"/>
          <a:ext cx="6171860" cy="2560320"/>
        </p:xfrm>
        <a:graphic>
          <a:graphicData uri="http://schemas.openxmlformats.org/drawingml/2006/table">
            <a:tbl>
              <a:tblPr/>
              <a:tblGrid>
                <a:gridCol w="3085930">
                  <a:extLst>
                    <a:ext uri="{9D8B030D-6E8A-4147-A177-3AD203B41FA5}">
                      <a16:colId xmlns:a16="http://schemas.microsoft.com/office/drawing/2014/main" val="672887597"/>
                    </a:ext>
                  </a:extLst>
                </a:gridCol>
                <a:gridCol w="3085930">
                  <a:extLst>
                    <a:ext uri="{9D8B030D-6E8A-4147-A177-3AD203B41FA5}">
                      <a16:colId xmlns:a16="http://schemas.microsoft.com/office/drawing/2014/main" val="724497182"/>
                    </a:ext>
                  </a:extLst>
                </a:gridCol>
              </a:tblGrid>
              <a:tr h="30915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RPMM Range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Expression Level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9733149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&gt;10,000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Very High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8371969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– 10,000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High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977797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 – 1,000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Moderate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5756422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– 100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97081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10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Very 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239826"/>
                  </a:ext>
                </a:extLst>
              </a:tr>
              <a:tr h="3330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Negligible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5760459"/>
                  </a:ext>
                </a:extLst>
              </a:tr>
            </a:tbl>
          </a:graphicData>
        </a:graphic>
      </p:graphicFrame>
      <p:sp>
        <p:nvSpPr>
          <p:cNvPr id="6" name="Oval 5">
            <a:extLst>
              <a:ext uri="{FF2B5EF4-FFF2-40B4-BE49-F238E27FC236}">
                <a16:creationId xmlns:a16="http://schemas.microsoft.com/office/drawing/2014/main" id="{02A1E2F5-D914-E348-1D61-DD5B927D316D}"/>
              </a:ext>
            </a:extLst>
          </p:cNvPr>
          <p:cNvSpPr/>
          <p:nvPr/>
        </p:nvSpPr>
        <p:spPr>
          <a:xfrm>
            <a:off x="1631953" y="1918480"/>
            <a:ext cx="1153551" cy="36927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C4A2EE-90BB-ED2D-474B-B79DD3404A67}"/>
              </a:ext>
            </a:extLst>
          </p:cNvPr>
          <p:cNvSpPr/>
          <p:nvPr/>
        </p:nvSpPr>
        <p:spPr>
          <a:xfrm>
            <a:off x="2658793" y="3840480"/>
            <a:ext cx="815927" cy="23915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61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4A3594-6B34-BB68-9463-681297D59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39" t="19062" r="43807" b="23884"/>
          <a:stretch>
            <a:fillRect/>
          </a:stretch>
        </p:blipFill>
        <p:spPr>
          <a:xfrm>
            <a:off x="398584" y="866085"/>
            <a:ext cx="5697416" cy="51258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E6DAA4-9337-F625-CCDA-0062FF93083B}"/>
              </a:ext>
            </a:extLst>
          </p:cNvPr>
          <p:cNvSpPr/>
          <p:nvPr/>
        </p:nvSpPr>
        <p:spPr>
          <a:xfrm>
            <a:off x="4549724" y="552625"/>
            <a:ext cx="815927" cy="23915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Lung: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E7E5E1-6403-B9D6-BBD4-E923FEFBDE1D}"/>
              </a:ext>
            </a:extLst>
          </p:cNvPr>
          <p:cNvSpPr/>
          <p:nvPr/>
        </p:nvSpPr>
        <p:spPr>
          <a:xfrm>
            <a:off x="6412522" y="552626"/>
            <a:ext cx="1001152" cy="23915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Spleen: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5C8D5C-9EBD-E7C3-AE19-132CEFD4DD3C}"/>
              </a:ext>
            </a:extLst>
          </p:cNvPr>
          <p:cNvSpPr/>
          <p:nvPr/>
        </p:nvSpPr>
        <p:spPr>
          <a:xfrm>
            <a:off x="8460545" y="611562"/>
            <a:ext cx="815927" cy="23915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Gut: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EEF5A1-6A32-DFB0-9431-752516F67A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12" t="19677" r="43923" b="23679"/>
          <a:stretch>
            <a:fillRect/>
          </a:stretch>
        </p:blipFill>
        <p:spPr>
          <a:xfrm>
            <a:off x="6096000" y="956619"/>
            <a:ext cx="1997613" cy="49447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51FF1B-ECBA-200D-8742-01C3300BA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99" t="19883" r="45308" b="23475"/>
          <a:stretch>
            <a:fillRect/>
          </a:stretch>
        </p:blipFill>
        <p:spPr>
          <a:xfrm>
            <a:off x="8093613" y="956619"/>
            <a:ext cx="1817077" cy="517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27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F87B3A-6525-E2D6-B839-CEBAFBDE5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0" t="11468" r="7346" b="15881"/>
          <a:stretch>
            <a:fillRect/>
          </a:stretch>
        </p:blipFill>
        <p:spPr>
          <a:xfrm>
            <a:off x="928466" y="787791"/>
            <a:ext cx="10536703" cy="4979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BD7EC5-4E50-D7B0-53D1-8A34A4D8B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t="27349" r="7585" b="30042"/>
          <a:stretch>
            <a:fillRect/>
          </a:stretch>
        </p:blipFill>
        <p:spPr>
          <a:xfrm>
            <a:off x="1026940" y="3277772"/>
            <a:ext cx="10339753" cy="28924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57ACFB-37B6-1204-B66B-205F20C3F542}"/>
              </a:ext>
            </a:extLst>
          </p:cNvPr>
          <p:cNvSpPr txBox="1"/>
          <p:nvPr/>
        </p:nvSpPr>
        <p:spPr>
          <a:xfrm>
            <a:off x="1420834" y="6170175"/>
            <a:ext cx="9945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Integrates ncRNA information from over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databases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(like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miRBase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Ensembl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RefSeq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Rfam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1483764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00CC497-79EA-6E90-E1E5-25D366C4060C}"/>
              </a:ext>
            </a:extLst>
          </p:cNvPr>
          <p:cNvSpPr/>
          <p:nvPr/>
        </p:nvSpPr>
        <p:spPr>
          <a:xfrm>
            <a:off x="281352" y="315556"/>
            <a:ext cx="3165233" cy="40011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5D3A1-9F30-9980-B09B-C85A8066F305}"/>
              </a:ext>
            </a:extLst>
          </p:cNvPr>
          <p:cNvSpPr txBox="1"/>
          <p:nvPr/>
        </p:nvSpPr>
        <p:spPr>
          <a:xfrm>
            <a:off x="386861" y="254001"/>
            <a:ext cx="36435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miRNA correlation: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7F62CF-39E7-3EB4-1647-140035D54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64"/>
          <a:stretch>
            <a:fillRect/>
          </a:stretch>
        </p:blipFill>
        <p:spPr>
          <a:xfrm>
            <a:off x="5097486" y="973938"/>
            <a:ext cx="6930392" cy="49101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C0BE47-AA9E-379C-6109-E529A4380D09}"/>
              </a:ext>
            </a:extLst>
          </p:cNvPr>
          <p:cNvSpPr txBox="1"/>
          <p:nvPr/>
        </p:nvSpPr>
        <p:spPr>
          <a:xfrm>
            <a:off x="281353" y="1125415"/>
            <a:ext cx="48161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the expression of two miRNAs correlates across various organs.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point represents the expression values (RPMM) of both miRNAs in a specific organ.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two miRNAs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co-expressed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both value are high) , indicates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positive correlation.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/>
              <a:t>Co-expression or Co-regulation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     Potential </a:t>
            </a:r>
            <a:r>
              <a:rPr lang="en-US" b="1" dirty="0"/>
              <a:t>biomarkers</a:t>
            </a:r>
            <a:r>
              <a:rPr lang="en-US" dirty="0"/>
              <a:t> for specific diseases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5A21BA-C23D-E752-EB4E-5D76E8EC1D72}"/>
              </a:ext>
            </a:extLst>
          </p:cNvPr>
          <p:cNvSpPr txBox="1"/>
          <p:nvPr/>
        </p:nvSpPr>
        <p:spPr>
          <a:xfrm>
            <a:off x="6096000" y="5934780"/>
            <a:ext cx="451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value +0.8 to +1.0 =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strong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correlation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6BBB6B9-5514-5413-5C41-4CE5DE9AC78E}"/>
              </a:ext>
            </a:extLst>
          </p:cNvPr>
          <p:cNvCxnSpPr>
            <a:cxnSpLocks/>
          </p:cNvCxnSpPr>
          <p:nvPr/>
        </p:nvCxnSpPr>
        <p:spPr>
          <a:xfrm>
            <a:off x="1927274" y="3429000"/>
            <a:ext cx="0" cy="256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198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27E62C-4300-4312-107C-2FB0432517E7}"/>
              </a:ext>
            </a:extLst>
          </p:cNvPr>
          <p:cNvSpPr txBox="1"/>
          <p:nvPr/>
        </p:nvSpPr>
        <p:spPr>
          <a:xfrm>
            <a:off x="379828" y="295422"/>
            <a:ext cx="44313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miRBase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34FCC-48D5-7FAB-CEB8-049231C63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4" b="7899"/>
          <a:stretch>
            <a:fillRect/>
          </a:stretch>
        </p:blipFill>
        <p:spPr>
          <a:xfrm>
            <a:off x="0" y="977704"/>
            <a:ext cx="12192000" cy="55848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A5A21B-D642-012F-1E7D-F07AD13AD8DF}"/>
              </a:ext>
            </a:extLst>
          </p:cNvPr>
          <p:cNvSpPr/>
          <p:nvPr/>
        </p:nvSpPr>
        <p:spPr>
          <a:xfrm>
            <a:off x="168812" y="295422"/>
            <a:ext cx="1772530" cy="5064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96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8FA394-74F9-0FCC-7EBC-15953736AAA2}"/>
              </a:ext>
            </a:extLst>
          </p:cNvPr>
          <p:cNvSpPr txBox="1"/>
          <p:nvPr/>
        </p:nvSpPr>
        <p:spPr>
          <a:xfrm>
            <a:off x="379828" y="295422"/>
            <a:ext cx="44313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miTED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9ADBD3-7445-A329-FB1E-8053AD879E12}"/>
              </a:ext>
            </a:extLst>
          </p:cNvPr>
          <p:cNvSpPr/>
          <p:nvPr/>
        </p:nvSpPr>
        <p:spPr>
          <a:xfrm>
            <a:off x="168812" y="295422"/>
            <a:ext cx="1772530" cy="50643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D9DC31-6DFE-8AC5-CA45-A3B1412B9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11673" r="5673" b="16702"/>
          <a:stretch>
            <a:fillRect/>
          </a:stretch>
        </p:blipFill>
        <p:spPr>
          <a:xfrm>
            <a:off x="457200" y="1120125"/>
            <a:ext cx="11734800" cy="54424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D759D0-C608-D5EF-D3A3-5DD2C0B63319}"/>
              </a:ext>
            </a:extLst>
          </p:cNvPr>
          <p:cNvSpPr/>
          <p:nvPr/>
        </p:nvSpPr>
        <p:spPr>
          <a:xfrm>
            <a:off x="3900267" y="664754"/>
            <a:ext cx="3699803" cy="379937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Lung specific miRNAs  </a:t>
            </a:r>
          </a:p>
        </p:txBody>
      </p:sp>
    </p:spTree>
    <p:extLst>
      <p:ext uri="{BB962C8B-B14F-4D97-AF65-F5344CB8AC3E}">
        <p14:creationId xmlns:p14="http://schemas.microsoft.com/office/powerpoint/2010/main" val="118490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735A98-173E-19A6-4DCC-F03D81167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7" t="11879" r="7346" b="6441"/>
          <a:stretch>
            <a:fillRect/>
          </a:stretch>
        </p:blipFill>
        <p:spPr>
          <a:xfrm>
            <a:off x="940190" y="914400"/>
            <a:ext cx="10311619" cy="55989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5D3E2E8-F276-B871-42AE-7F8686273259}"/>
              </a:ext>
            </a:extLst>
          </p:cNvPr>
          <p:cNvSpPr/>
          <p:nvPr/>
        </p:nvSpPr>
        <p:spPr>
          <a:xfrm>
            <a:off x="3914334" y="344658"/>
            <a:ext cx="3699803" cy="379937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 specific miRNAs </a:t>
            </a:r>
          </a:p>
        </p:txBody>
      </p:sp>
    </p:spTree>
    <p:extLst>
      <p:ext uri="{BB962C8B-B14F-4D97-AF65-F5344CB8AC3E}">
        <p14:creationId xmlns:p14="http://schemas.microsoft.com/office/powerpoint/2010/main" val="32177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</TotalTime>
  <Words>214</Words>
  <Application>Microsoft Office PowerPoint</Application>
  <PresentationFormat>Widescreen</PresentationFormat>
  <Paragraphs>47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Comic Sans MS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Adiba Maliha</dc:creator>
  <cp:lastModifiedBy>Adiba Maliha</cp:lastModifiedBy>
  <cp:revision>4</cp:revision>
  <dcterms:created xsi:type="dcterms:W3CDTF">2025-07-10T11:55:19Z</dcterms:created>
  <dcterms:modified xsi:type="dcterms:W3CDTF">2025-08-23T16:21:27Z</dcterms:modified>
</cp:coreProperties>
</file>

<file path=docProps/thumbnail.jpeg>
</file>